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60" r:id="rId4"/>
    <p:sldId id="259" r:id="rId5"/>
    <p:sldId id="261" r:id="rId6"/>
    <p:sldId id="262" r:id="rId7"/>
    <p:sldId id="263" r:id="rId8"/>
    <p:sldId id="267" r:id="rId9"/>
    <p:sldId id="266" r:id="rId10"/>
    <p:sldId id="264" r:id="rId11"/>
    <p:sldId id="268" r:id="rId12"/>
    <p:sldId id="269" r:id="rId13"/>
    <p:sldId id="270" r:id="rId14"/>
    <p:sldId id="271" r:id="rId15"/>
    <p:sldId id="272" r:id="rId16"/>
    <p:sldId id="273" r:id="rId17"/>
    <p:sldId id="25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0123" autoAdjust="0"/>
  </p:normalViewPr>
  <p:slideViewPr>
    <p:cSldViewPr snapToGrid="0">
      <p:cViewPr varScale="1">
        <p:scale>
          <a:sx n="145" d="100"/>
          <a:sy n="145" d="100"/>
        </p:scale>
        <p:origin x="920" y="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jpg>
</file>

<file path=ppt/media/image13.png>
</file>

<file path=ppt/media/image14.jpg>
</file>

<file path=ppt/media/image15.jpg>
</file>

<file path=ppt/media/image2.png>
</file>

<file path=ppt/media/image3.png>
</file>

<file path=ppt/media/image4.jpg>
</file>

<file path=ppt/media/image5.jpe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E6B965-0776-4A74-8599-88A19B200DE0}" type="datetimeFigureOut">
              <a:rPr lang="en-GB" smtClean="0"/>
              <a:t>09/08/2022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AD24D9-5BBD-41E5-B6F3-187E5072B66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15417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Other concepts;</a:t>
            </a:r>
          </a:p>
          <a:p>
            <a:pPr marL="171450" indent="-171450">
              <a:buFontTx/>
              <a:buChar char="-"/>
            </a:pPr>
            <a:r>
              <a:rPr lang="en-GB" dirty="0"/>
              <a:t>They only cover about 1% of the earth’s surface; thus, they do not take up as much space as you would think.</a:t>
            </a:r>
          </a:p>
          <a:p>
            <a:pPr marL="171450" indent="-171450">
              <a:buFontTx/>
              <a:buChar char="-"/>
            </a:pPr>
            <a:r>
              <a:rPr lang="en-GB" dirty="0"/>
              <a:t>They are responsible for 70% of global CO2 emission; climate change agenda.</a:t>
            </a:r>
          </a:p>
          <a:p>
            <a:pPr marL="171450" indent="-171450">
              <a:buFontTx/>
              <a:buChar char="-"/>
            </a:pPr>
            <a:r>
              <a:rPr lang="en-GB" dirty="0"/>
              <a:t>Geographical phenomena, linked with all sorts of socio-economic, geo-political and environmental issues.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AD24D9-5BBD-41E5-B6F3-187E5072B667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1192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2ECE3-03AF-5922-98E8-A9F1ED5F54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59F357-6D5D-6050-7080-7275711A06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C02155-89C9-0AFB-7463-0116B1CD93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E35E2-8157-4587-A738-EC0F33904701}" type="datetimeFigureOut">
              <a:rPr lang="en-GB" smtClean="0"/>
              <a:t>09/08/2022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622E58-AC3B-919D-9A8B-EDE606CFFE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ADAC86-9AE1-ED54-CC8F-32459DEA8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830F9-CB82-40AA-8FC1-623E28DB7E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86105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3AA53B-D9EC-5E75-3C5D-85F821EB9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47D28C-03A7-C492-E378-DA40C3ECAA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002FBD-D716-520A-CB75-9D16C629EB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E35E2-8157-4587-A738-EC0F33904701}" type="datetimeFigureOut">
              <a:rPr lang="en-GB" smtClean="0"/>
              <a:t>09/08/2022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29A7E-AE6F-FF66-EA14-E7FF6FBC5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03371E-E602-C403-55B2-550BF3578A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830F9-CB82-40AA-8FC1-623E28DB7E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94559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D765AF-E06E-3C7B-DD4D-DB9866D490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A40DC9-4623-28F3-2A5D-6A87A1393B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763B22-2180-CF7C-8085-E66A63844E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E35E2-8157-4587-A738-EC0F33904701}" type="datetimeFigureOut">
              <a:rPr lang="en-GB" smtClean="0"/>
              <a:t>09/08/2022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BB10F2-FA8D-BC36-3BF5-34A45CBA2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F3317B-58DF-A879-40FB-B6A3B861F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830F9-CB82-40AA-8FC1-623E28DB7E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15178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FB25E5-9B82-C627-E8B5-DB835B7C1E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0EE3AE-69A0-981B-6437-66A63C8C52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661061-F078-03AB-F872-B23CEA4A56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E35E2-8157-4587-A738-EC0F33904701}" type="datetimeFigureOut">
              <a:rPr lang="en-GB" smtClean="0"/>
              <a:t>09/08/2022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265CAD-34CF-900F-C817-CCCF69EEBA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08566-FA1E-5B80-CF52-6F774BB76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830F9-CB82-40AA-8FC1-623E28DB7E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0384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9588D-8F44-BCED-A671-A886952EC8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B49AB0-8080-471F-1759-0FE3384FEA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7A9D3D-DDBA-87AD-B974-00E96BDEFC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E35E2-8157-4587-A738-EC0F33904701}" type="datetimeFigureOut">
              <a:rPr lang="en-GB" smtClean="0"/>
              <a:t>09/08/2022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A3E591-5919-7AA8-00DB-8B1C87FDCD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BB5807-C915-5D6F-E1A7-83B52A036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830F9-CB82-40AA-8FC1-623E28DB7E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464002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94FF7B-9F3B-FE2B-803A-7F3CEB7C0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3D9A1F-E75B-6B34-C20D-47A012D3FA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8BD981-B48B-A090-2F90-207C551F28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F2A22B-B049-35E4-9F83-8C218BBB4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E35E2-8157-4587-A738-EC0F33904701}" type="datetimeFigureOut">
              <a:rPr lang="en-GB" smtClean="0"/>
              <a:t>09/08/2022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97FF90-806B-8E21-D5AD-F4AEEA919E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F03F91-D5DD-9B38-675A-E3E06D936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830F9-CB82-40AA-8FC1-623E28DB7E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5526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96096C-7F10-3833-1789-4300A98FB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ADE0C4-F18C-CCBD-778B-EC1CCD6800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A1F55F-F979-27F9-7EDF-49EF53917E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634781-B67D-790D-4AF4-A8F2CFA99D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8EF21E-99E9-BCC7-8F8B-BBD0C08B3C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28051BA-001D-193A-AB2E-4A7C10A022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E35E2-8157-4587-A738-EC0F33904701}" type="datetimeFigureOut">
              <a:rPr lang="en-GB" smtClean="0"/>
              <a:t>09/08/2022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09E36F-D4F9-7385-D103-556D2AC4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89A11C2-3480-F892-B369-69FB085BC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830F9-CB82-40AA-8FC1-623E28DB7E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93729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61BC9-0F18-6B0B-F01A-AEE18F9A2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E4006F-B3A6-5121-A9B3-F722AC4A7E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E35E2-8157-4587-A738-EC0F33904701}" type="datetimeFigureOut">
              <a:rPr lang="en-GB" smtClean="0"/>
              <a:t>09/08/2022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EA9774-D713-2477-280C-8D84E7490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F6FE42-5D00-0910-3E17-AEE4B7E6D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830F9-CB82-40AA-8FC1-623E28DB7E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66945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5CCFF0-BBDA-45E8-5042-E51D7F589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E35E2-8157-4587-A738-EC0F33904701}" type="datetimeFigureOut">
              <a:rPr lang="en-GB" smtClean="0"/>
              <a:t>09/08/2022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4EA605-930D-A243-F1FF-EA40B9CE9D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976621-A982-7F0D-E4C2-AA334C1C9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830F9-CB82-40AA-8FC1-623E28DB7E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3664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3BB23-7F91-4D4D-3513-9F5983D176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2DFEEA-0D69-C9A0-0847-46F9F4CDF9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3BC436-A9E2-F4C8-D1FB-87434AE9FB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253D29-0452-3A5E-0EBC-480B7B1C37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E35E2-8157-4587-A738-EC0F33904701}" type="datetimeFigureOut">
              <a:rPr lang="en-GB" smtClean="0"/>
              <a:t>09/08/2022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5F85D3-BF00-C960-02E1-13A279431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3ACB7E-B447-8744-DB7C-1EB380271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830F9-CB82-40AA-8FC1-623E28DB7E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374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8FF5C-31B0-4BF0-7736-F4CD1FFFC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DD71CF3-7ACC-B374-D7C0-125A7CDB6E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848A1D-846C-DE70-AA7F-86378D395D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5ADE82-EE84-1998-646F-9E1A86119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E35E2-8157-4587-A738-EC0F33904701}" type="datetimeFigureOut">
              <a:rPr lang="en-GB" smtClean="0"/>
              <a:t>09/08/2022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37E5C0-9066-FCD6-EB96-A0E92CFE1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FCCC75-5A1B-1CC7-A458-4C283EEF3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830F9-CB82-40AA-8FC1-623E28DB7E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11949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86661A0-4EA6-8E61-11D4-16B8E38D0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C21C49-9D0B-8731-A71E-71710A5ECC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E2A631-6BC4-6C7B-BCF6-990C8D4483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3E35E2-8157-4587-A738-EC0F33904701}" type="datetimeFigureOut">
              <a:rPr lang="en-GB" smtClean="0"/>
              <a:t>09/08/2022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50ED7F-4EDF-99F1-1989-0D8F36D58D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61780C-F6EE-9A7E-756E-54C48143AB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1830F9-CB82-40AA-8FC1-623E28DB7E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5657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picture containing sky, outdoor, sunset, nature&#10;&#10;Description automatically generated">
            <a:extLst>
              <a:ext uri="{FF2B5EF4-FFF2-40B4-BE49-F238E27FC236}">
                <a16:creationId xmlns:a16="http://schemas.microsoft.com/office/drawing/2014/main" id="{AAE2C712-F335-9F29-E368-30C2C69E3AF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4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7A7A1C8-D6EF-3698-DF8C-B3165CEA3560}"/>
              </a:ext>
            </a:extLst>
          </p:cNvPr>
          <p:cNvSpPr txBox="1"/>
          <p:nvPr/>
        </p:nvSpPr>
        <p:spPr>
          <a:xfrm>
            <a:off x="127000" y="5537200"/>
            <a:ext cx="10007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New Forms of Data and the Analysis of Cities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D08FE1-E158-3248-7DA9-19E65A86C1B2}"/>
              </a:ext>
            </a:extLst>
          </p:cNvPr>
          <p:cNvSpPr txBox="1"/>
          <p:nvPr/>
        </p:nvSpPr>
        <p:spPr>
          <a:xfrm>
            <a:off x="127000" y="6089877"/>
            <a:ext cx="8153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Patrick Ballantyne, University of Liverpool</a:t>
            </a:r>
          </a:p>
          <a:p>
            <a:r>
              <a:rPr lang="en-GB" sz="1600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P.Ballantyne@liverpool.ac.uk</a:t>
            </a:r>
          </a:p>
        </p:txBody>
      </p:sp>
    </p:spTree>
    <p:extLst>
      <p:ext uri="{BB962C8B-B14F-4D97-AF65-F5344CB8AC3E}">
        <p14:creationId xmlns:p14="http://schemas.microsoft.com/office/powerpoint/2010/main" val="22960015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outdoor, city, several&#10;&#10;Description automatically generated">
            <a:extLst>
              <a:ext uri="{FF2B5EF4-FFF2-40B4-BE49-F238E27FC236}">
                <a16:creationId xmlns:a16="http://schemas.microsoft.com/office/drawing/2014/main" id="{3FA6BE67-908F-0123-4AB5-A306BB7828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868"/>
          <a:stretch/>
        </p:blipFill>
        <p:spPr>
          <a:xfrm>
            <a:off x="233535" y="1006925"/>
            <a:ext cx="4426095" cy="236349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564C47F-6617-E108-B39E-EF5CF9A35010}"/>
              </a:ext>
            </a:extLst>
          </p:cNvPr>
          <p:cNvSpPr txBox="1"/>
          <p:nvPr/>
        </p:nvSpPr>
        <p:spPr>
          <a:xfrm>
            <a:off x="-673100" y="151825"/>
            <a:ext cx="35941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Cities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099CF66-29CE-8CF1-9744-94081A852414}"/>
              </a:ext>
            </a:extLst>
          </p:cNvPr>
          <p:cNvSpPr txBox="1"/>
          <p:nvPr/>
        </p:nvSpPr>
        <p:spPr>
          <a:xfrm>
            <a:off x="152400" y="6244510"/>
            <a:ext cx="10007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New Forms of Data and the Analysis of Cities</a:t>
            </a:r>
          </a:p>
        </p:txBody>
      </p:sp>
      <p:pic>
        <p:nvPicPr>
          <p:cNvPr id="10" name="Picture 9" descr="A picture containing building, building material, brick, stone&#10;&#10;Description automatically generated">
            <a:extLst>
              <a:ext uri="{FF2B5EF4-FFF2-40B4-BE49-F238E27FC236}">
                <a16:creationId xmlns:a16="http://schemas.microsoft.com/office/drawing/2014/main" id="{FF9DC4EA-8E6B-56D8-E1EC-BB3EE194DD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4234" y="3324397"/>
            <a:ext cx="4426095" cy="2950730"/>
          </a:xfrm>
          <a:prstGeom prst="rect">
            <a:avLst/>
          </a:prstGeom>
        </p:spPr>
      </p:pic>
      <p:pic>
        <p:nvPicPr>
          <p:cNvPr id="12" name="Picture 11" descr="A picture containing outdoor, mountain, nature, hill&#10;&#10;Description automatically generated">
            <a:extLst>
              <a:ext uri="{FF2B5EF4-FFF2-40B4-BE49-F238E27FC236}">
                <a16:creationId xmlns:a16="http://schemas.microsoft.com/office/drawing/2014/main" id="{93DAA95C-5DA1-BF2B-F1EF-490CED6A4B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9399" y="1702528"/>
            <a:ext cx="2874835" cy="383311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FF02751-4020-B670-63A7-B545E390DA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4234" y="1006925"/>
            <a:ext cx="4414231" cy="2317471"/>
          </a:xfrm>
          <a:prstGeom prst="rect">
            <a:avLst/>
          </a:prstGeom>
        </p:spPr>
      </p:pic>
      <p:pic>
        <p:nvPicPr>
          <p:cNvPr id="17" name="Picture 16" descr="A picture containing sky, outdoor, city, day&#10;&#10;Description automatically generated">
            <a:extLst>
              <a:ext uri="{FF2B5EF4-FFF2-40B4-BE49-F238E27FC236}">
                <a16:creationId xmlns:a16="http://schemas.microsoft.com/office/drawing/2014/main" id="{B7BC4675-C85A-FD56-3670-6BF012CC61F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969"/>
          <a:stretch/>
        </p:blipFill>
        <p:spPr>
          <a:xfrm>
            <a:off x="246876" y="3370423"/>
            <a:ext cx="4412753" cy="2714022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DAD595A-E0D1-EFB2-61E6-941F8E5190FC}"/>
              </a:ext>
            </a:extLst>
          </p:cNvPr>
          <p:cNvSpPr txBox="1"/>
          <p:nvPr/>
        </p:nvSpPr>
        <p:spPr>
          <a:xfrm>
            <a:off x="3649133" y="3071858"/>
            <a:ext cx="11641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London, UK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6F79BBD-B425-4FE9-5DC4-2911356B56CB}"/>
              </a:ext>
            </a:extLst>
          </p:cNvPr>
          <p:cNvSpPr txBox="1"/>
          <p:nvPr/>
        </p:nvSpPr>
        <p:spPr>
          <a:xfrm>
            <a:off x="6380066" y="1702528"/>
            <a:ext cx="11641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Tokyo, Japan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D648DF9-9B48-E8F2-4DA3-C5D260ECE95E}"/>
              </a:ext>
            </a:extLst>
          </p:cNvPr>
          <p:cNvSpPr txBox="1"/>
          <p:nvPr/>
        </p:nvSpPr>
        <p:spPr>
          <a:xfrm>
            <a:off x="3179233" y="3391987"/>
            <a:ext cx="16975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Sao Paulo, Brazil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50F0561-5D6F-0343-377F-2A3FC9A0742E}"/>
              </a:ext>
            </a:extLst>
          </p:cNvPr>
          <p:cNvSpPr txBox="1"/>
          <p:nvPr/>
        </p:nvSpPr>
        <p:spPr>
          <a:xfrm>
            <a:off x="7532370" y="3047397"/>
            <a:ext cx="16975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Liverpool, UK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0E4DD68-DE7D-3B26-5CBD-C939886A63E6}"/>
              </a:ext>
            </a:extLst>
          </p:cNvPr>
          <p:cNvSpPr txBox="1"/>
          <p:nvPr/>
        </p:nvSpPr>
        <p:spPr>
          <a:xfrm>
            <a:off x="10541000" y="6259328"/>
            <a:ext cx="16975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Barcelona, Spain</a:t>
            </a:r>
          </a:p>
        </p:txBody>
      </p:sp>
    </p:spTree>
    <p:extLst>
      <p:ext uri="{BB962C8B-B14F-4D97-AF65-F5344CB8AC3E}">
        <p14:creationId xmlns:p14="http://schemas.microsoft.com/office/powerpoint/2010/main" val="38554022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564C47F-6617-E108-B39E-EF5CF9A35010}"/>
              </a:ext>
            </a:extLst>
          </p:cNvPr>
          <p:cNvSpPr txBox="1"/>
          <p:nvPr/>
        </p:nvSpPr>
        <p:spPr>
          <a:xfrm>
            <a:off x="186267" y="101025"/>
            <a:ext cx="35941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Cities Matter!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099CF66-29CE-8CF1-9744-94081A852414}"/>
              </a:ext>
            </a:extLst>
          </p:cNvPr>
          <p:cNvSpPr txBox="1"/>
          <p:nvPr/>
        </p:nvSpPr>
        <p:spPr>
          <a:xfrm>
            <a:off x="152400" y="6244510"/>
            <a:ext cx="10007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New Forms of Data and the Analysis of Cities</a:t>
            </a:r>
          </a:p>
        </p:txBody>
      </p:sp>
      <p:pic>
        <p:nvPicPr>
          <p:cNvPr id="6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C5CDC381-3462-EFFC-4689-AAF5819036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6967" y="992655"/>
            <a:ext cx="5700265" cy="402371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7F203B5-6B86-6E7F-8EE1-4713D3473A92}"/>
              </a:ext>
            </a:extLst>
          </p:cNvPr>
          <p:cNvSpPr txBox="1"/>
          <p:nvPr/>
        </p:nvSpPr>
        <p:spPr>
          <a:xfrm>
            <a:off x="2383366" y="5230330"/>
            <a:ext cx="73431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Over 50% of the world’s population live in cities...</a:t>
            </a:r>
          </a:p>
        </p:txBody>
      </p:sp>
    </p:spTree>
    <p:extLst>
      <p:ext uri="{BB962C8B-B14F-4D97-AF65-F5344CB8AC3E}">
        <p14:creationId xmlns:p14="http://schemas.microsoft.com/office/powerpoint/2010/main" val="26954235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564C47F-6617-E108-B39E-EF5CF9A35010}"/>
              </a:ext>
            </a:extLst>
          </p:cNvPr>
          <p:cNvSpPr txBox="1"/>
          <p:nvPr/>
        </p:nvSpPr>
        <p:spPr>
          <a:xfrm>
            <a:off x="186267" y="101025"/>
            <a:ext cx="42799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Cities Are Complex!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099CF66-29CE-8CF1-9744-94081A852414}"/>
              </a:ext>
            </a:extLst>
          </p:cNvPr>
          <p:cNvSpPr txBox="1"/>
          <p:nvPr/>
        </p:nvSpPr>
        <p:spPr>
          <a:xfrm>
            <a:off x="152400" y="6244510"/>
            <a:ext cx="10007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New Forms of Data and the Analysis of Cities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2571833-F808-E35B-C10C-CD48F53A090A}"/>
              </a:ext>
            </a:extLst>
          </p:cNvPr>
          <p:cNvSpPr txBox="1"/>
          <p:nvPr/>
        </p:nvSpPr>
        <p:spPr>
          <a:xfrm>
            <a:off x="560494" y="1999560"/>
            <a:ext cx="570907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2000" b="1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“</a:t>
            </a:r>
            <a:r>
              <a:rPr lang="en-GB" sz="2000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Cities are </a:t>
            </a:r>
            <a:r>
              <a:rPr lang="en-GB" sz="2000" b="1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largely unpredictable </a:t>
            </a:r>
            <a:r>
              <a:rPr lang="en-GB" sz="2000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because they are </a:t>
            </a:r>
            <a:r>
              <a:rPr lang="en-GB" sz="2000" b="1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complex systems </a:t>
            </a:r>
            <a:r>
              <a:rPr lang="en-GB" sz="2000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that are more like organisms than machines. Neither the laws of economics nor the laws of mechanics apply; cities are the product of countless individual and collective decisions that do not conform to any grand plan. They are the product of our inventions; </a:t>
            </a:r>
            <a:r>
              <a:rPr lang="en-GB" sz="2000" b="1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they evolve</a:t>
            </a:r>
            <a:r>
              <a:rPr lang="en-GB" sz="2000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”.</a:t>
            </a:r>
            <a:endParaRPr lang="en-GB" sz="2000" b="1" dirty="0">
              <a:solidFill>
                <a:schemeClr val="bg1"/>
              </a:solidFill>
              <a:latin typeface="NSimSun" panose="02010609030101010101" pitchFamily="49" charset="-122"/>
              <a:ea typeface="NSimSun" panose="02010609030101010101" pitchFamily="49" charset="-122"/>
            </a:endParaRPr>
          </a:p>
        </p:txBody>
      </p:sp>
      <p:pic>
        <p:nvPicPr>
          <p:cNvPr id="6" name="Picture 5" descr="Map&#10;&#10;Description automatically generated">
            <a:extLst>
              <a:ext uri="{FF2B5EF4-FFF2-40B4-BE49-F238E27FC236}">
                <a16:creationId xmlns:a16="http://schemas.microsoft.com/office/drawing/2014/main" id="{8ADA6050-EFED-6736-D775-B9ECC22C59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3665" y="607535"/>
            <a:ext cx="3382433" cy="5033382"/>
          </a:xfrm>
          <a:prstGeom prst="rect">
            <a:avLst/>
          </a:prstGeom>
        </p:spPr>
      </p:pic>
      <p:pic>
        <p:nvPicPr>
          <p:cNvPr id="8" name="Picture 7" descr="A person speaking into a microphone&#10;&#10;Description automatically generated with medium confidence">
            <a:extLst>
              <a:ext uri="{FF2B5EF4-FFF2-40B4-BE49-F238E27FC236}">
                <a16:creationId xmlns:a16="http://schemas.microsoft.com/office/drawing/2014/main" id="{BB2B21EB-9B24-B0A4-5EAB-572031D0CA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4038" y="5142000"/>
            <a:ext cx="1599715" cy="1599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9466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564C47F-6617-E108-B39E-EF5CF9A35010}"/>
              </a:ext>
            </a:extLst>
          </p:cNvPr>
          <p:cNvSpPr txBox="1"/>
          <p:nvPr/>
        </p:nvSpPr>
        <p:spPr>
          <a:xfrm>
            <a:off x="186267" y="101025"/>
            <a:ext cx="42799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Cities Are Complex!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099CF66-29CE-8CF1-9744-94081A852414}"/>
              </a:ext>
            </a:extLst>
          </p:cNvPr>
          <p:cNvSpPr txBox="1"/>
          <p:nvPr/>
        </p:nvSpPr>
        <p:spPr>
          <a:xfrm>
            <a:off x="152400" y="6244510"/>
            <a:ext cx="10007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New Forms of Data and the Analysis of Cities</a:t>
            </a:r>
          </a:p>
        </p:txBody>
      </p:sp>
      <p:pic>
        <p:nvPicPr>
          <p:cNvPr id="4" name="Picture 3" descr="Graphical user interface&#10;&#10;Description automatically generated">
            <a:extLst>
              <a:ext uri="{FF2B5EF4-FFF2-40B4-BE49-F238E27FC236}">
                <a16:creationId xmlns:a16="http://schemas.microsoft.com/office/drawing/2014/main" id="{2AC39A03-45EE-49E3-4135-85F763237E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016" y="1484274"/>
            <a:ext cx="2917088" cy="38894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F35588EE-7844-1657-CF94-D8A334522C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105" y="1484275"/>
            <a:ext cx="2994876" cy="38894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Picture 8" descr="Text&#10;&#10;Description automatically generated with medium confidence">
            <a:extLst>
              <a:ext uri="{FF2B5EF4-FFF2-40B4-BE49-F238E27FC236}">
                <a16:creationId xmlns:a16="http://schemas.microsoft.com/office/drawing/2014/main" id="{CFF30EC3-2651-70F4-EC0D-161E31EE31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2234" y="2213450"/>
            <a:ext cx="2646415" cy="264641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1" name="Picture 10" descr="A black and white photo of a train track and trees&#10;&#10;Description automatically generated with low confidence">
            <a:extLst>
              <a:ext uri="{FF2B5EF4-FFF2-40B4-BE49-F238E27FC236}">
                <a16:creationId xmlns:a16="http://schemas.microsoft.com/office/drawing/2014/main" id="{6A47AB32-1A27-F7D6-A931-B39D3CEEA57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8896" y="1629452"/>
            <a:ext cx="2917088" cy="38894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680F8CF-085D-43EA-FB3A-D451A1E1345C}"/>
              </a:ext>
            </a:extLst>
          </p:cNvPr>
          <p:cNvSpPr txBox="1"/>
          <p:nvPr/>
        </p:nvSpPr>
        <p:spPr>
          <a:xfrm>
            <a:off x="9655369" y="5519846"/>
            <a:ext cx="23961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And many more...</a:t>
            </a:r>
          </a:p>
        </p:txBody>
      </p:sp>
    </p:spTree>
    <p:extLst>
      <p:ext uri="{BB962C8B-B14F-4D97-AF65-F5344CB8AC3E}">
        <p14:creationId xmlns:p14="http://schemas.microsoft.com/office/powerpoint/2010/main" val="9506991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564C47F-6617-E108-B39E-EF5CF9A35010}"/>
              </a:ext>
            </a:extLst>
          </p:cNvPr>
          <p:cNvSpPr txBox="1"/>
          <p:nvPr/>
        </p:nvSpPr>
        <p:spPr>
          <a:xfrm>
            <a:off x="-673100" y="151825"/>
            <a:ext cx="35941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Overview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45F15A-BD16-A9A6-85F2-62729B323B33}"/>
              </a:ext>
            </a:extLst>
          </p:cNvPr>
          <p:cNvSpPr txBox="1"/>
          <p:nvPr/>
        </p:nvSpPr>
        <p:spPr>
          <a:xfrm>
            <a:off x="2804160" y="1472625"/>
            <a:ext cx="668528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Cities; form and function</a:t>
            </a:r>
          </a:p>
          <a:p>
            <a:pPr algn="ctr"/>
            <a:endParaRPr lang="en-GB" sz="3200" b="1" dirty="0">
              <a:solidFill>
                <a:schemeClr val="bg1"/>
              </a:solidFill>
              <a:latin typeface="NSimSun" panose="02010609030101010101" pitchFamily="49" charset="-122"/>
              <a:ea typeface="NSimSun" panose="02010609030101010101" pitchFamily="49" charset="-122"/>
            </a:endParaRPr>
          </a:p>
          <a:p>
            <a:pPr algn="ctr"/>
            <a:r>
              <a:rPr lang="en-GB" sz="3200" b="1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New forms of data</a:t>
            </a:r>
          </a:p>
          <a:p>
            <a:pPr algn="ctr"/>
            <a:endParaRPr lang="en-GB" sz="3200" b="1" dirty="0">
              <a:solidFill>
                <a:schemeClr val="bg1"/>
              </a:solidFill>
              <a:latin typeface="NSimSun" panose="02010609030101010101" pitchFamily="49" charset="-122"/>
              <a:ea typeface="NSimSun" panose="02010609030101010101" pitchFamily="49" charset="-122"/>
            </a:endParaRPr>
          </a:p>
          <a:p>
            <a:pPr algn="ctr"/>
            <a:r>
              <a:rPr lang="en-GB" sz="3200" b="1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Data = insights</a:t>
            </a:r>
          </a:p>
          <a:p>
            <a:pPr algn="ctr"/>
            <a:endParaRPr lang="en-GB" sz="3200" b="1" dirty="0">
              <a:solidFill>
                <a:schemeClr val="bg1"/>
              </a:solidFill>
              <a:latin typeface="NSimSun" panose="02010609030101010101" pitchFamily="49" charset="-122"/>
              <a:ea typeface="NSimSun" panose="02010609030101010101" pitchFamily="49" charset="-122"/>
            </a:endParaRPr>
          </a:p>
          <a:p>
            <a:pPr algn="ctr"/>
            <a:r>
              <a:rPr lang="en-GB" sz="3200" b="1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Case Study; Consumption Spaces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099CF66-29CE-8CF1-9744-94081A852414}"/>
              </a:ext>
            </a:extLst>
          </p:cNvPr>
          <p:cNvSpPr txBox="1"/>
          <p:nvPr/>
        </p:nvSpPr>
        <p:spPr>
          <a:xfrm>
            <a:off x="152400" y="6244510"/>
            <a:ext cx="10007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New Forms of Data and the Analysis of Cities</a:t>
            </a:r>
          </a:p>
        </p:txBody>
      </p:sp>
    </p:spTree>
    <p:extLst>
      <p:ext uri="{BB962C8B-B14F-4D97-AF65-F5344CB8AC3E}">
        <p14:creationId xmlns:p14="http://schemas.microsoft.com/office/powerpoint/2010/main" val="17707856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564C47F-6617-E108-B39E-EF5CF9A35010}"/>
              </a:ext>
            </a:extLst>
          </p:cNvPr>
          <p:cNvSpPr txBox="1"/>
          <p:nvPr/>
        </p:nvSpPr>
        <p:spPr>
          <a:xfrm>
            <a:off x="-673100" y="151825"/>
            <a:ext cx="35941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Overview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45F15A-BD16-A9A6-85F2-62729B323B33}"/>
              </a:ext>
            </a:extLst>
          </p:cNvPr>
          <p:cNvSpPr txBox="1"/>
          <p:nvPr/>
        </p:nvSpPr>
        <p:spPr>
          <a:xfrm>
            <a:off x="2804160" y="1472625"/>
            <a:ext cx="668528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Cities; form and function</a:t>
            </a:r>
          </a:p>
          <a:p>
            <a:pPr algn="ctr"/>
            <a:endParaRPr lang="en-GB" sz="3200" b="1" dirty="0">
              <a:solidFill>
                <a:schemeClr val="bg1"/>
              </a:solidFill>
              <a:latin typeface="NSimSun" panose="02010609030101010101" pitchFamily="49" charset="-122"/>
              <a:ea typeface="NSimSun" panose="02010609030101010101" pitchFamily="49" charset="-122"/>
            </a:endParaRPr>
          </a:p>
          <a:p>
            <a:pPr algn="ctr"/>
            <a:r>
              <a:rPr lang="en-GB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New forms of data</a:t>
            </a:r>
          </a:p>
          <a:p>
            <a:pPr algn="ctr"/>
            <a:endParaRPr lang="en-GB" sz="3200" b="1" dirty="0">
              <a:solidFill>
                <a:schemeClr val="bg1"/>
              </a:solidFill>
              <a:latin typeface="NSimSun" panose="02010609030101010101" pitchFamily="49" charset="-122"/>
              <a:ea typeface="NSimSun" panose="02010609030101010101" pitchFamily="49" charset="-122"/>
            </a:endParaRPr>
          </a:p>
          <a:p>
            <a:pPr algn="ctr"/>
            <a:r>
              <a:rPr lang="en-GB" sz="3200" b="1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Data = insights</a:t>
            </a:r>
          </a:p>
          <a:p>
            <a:pPr algn="ctr"/>
            <a:endParaRPr lang="en-GB" sz="3200" b="1" dirty="0">
              <a:solidFill>
                <a:schemeClr val="bg1"/>
              </a:solidFill>
              <a:latin typeface="NSimSun" panose="02010609030101010101" pitchFamily="49" charset="-122"/>
              <a:ea typeface="NSimSun" panose="02010609030101010101" pitchFamily="49" charset="-122"/>
            </a:endParaRPr>
          </a:p>
          <a:p>
            <a:pPr algn="ctr"/>
            <a:r>
              <a:rPr lang="en-GB" sz="3200" b="1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Case Study; Consumption Spaces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099CF66-29CE-8CF1-9744-94081A852414}"/>
              </a:ext>
            </a:extLst>
          </p:cNvPr>
          <p:cNvSpPr txBox="1"/>
          <p:nvPr/>
        </p:nvSpPr>
        <p:spPr>
          <a:xfrm>
            <a:off x="152400" y="6244510"/>
            <a:ext cx="10007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New Forms of Data and the Analysis of Cities</a:t>
            </a:r>
          </a:p>
        </p:txBody>
      </p:sp>
    </p:spTree>
    <p:extLst>
      <p:ext uri="{BB962C8B-B14F-4D97-AF65-F5344CB8AC3E}">
        <p14:creationId xmlns:p14="http://schemas.microsoft.com/office/powerpoint/2010/main" val="8527383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564C47F-6617-E108-B39E-EF5CF9A35010}"/>
              </a:ext>
            </a:extLst>
          </p:cNvPr>
          <p:cNvSpPr txBox="1"/>
          <p:nvPr/>
        </p:nvSpPr>
        <p:spPr>
          <a:xfrm>
            <a:off x="-673100" y="151825"/>
            <a:ext cx="35941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Overview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45F15A-BD16-A9A6-85F2-62729B323B33}"/>
              </a:ext>
            </a:extLst>
          </p:cNvPr>
          <p:cNvSpPr txBox="1"/>
          <p:nvPr/>
        </p:nvSpPr>
        <p:spPr>
          <a:xfrm>
            <a:off x="2804160" y="1472625"/>
            <a:ext cx="668528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Cities; form and function</a:t>
            </a:r>
          </a:p>
          <a:p>
            <a:pPr algn="ctr"/>
            <a:endParaRPr lang="en-GB" sz="3200" b="1" dirty="0">
              <a:solidFill>
                <a:schemeClr val="bg1"/>
              </a:solidFill>
              <a:latin typeface="NSimSun" panose="02010609030101010101" pitchFamily="49" charset="-122"/>
              <a:ea typeface="NSimSun" panose="02010609030101010101" pitchFamily="49" charset="-122"/>
            </a:endParaRPr>
          </a:p>
          <a:p>
            <a:pPr algn="ctr"/>
            <a:r>
              <a:rPr lang="en-GB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New forms of data</a:t>
            </a:r>
          </a:p>
          <a:p>
            <a:pPr algn="ctr"/>
            <a:endParaRPr lang="en-GB" sz="3200" b="1" dirty="0">
              <a:solidFill>
                <a:schemeClr val="tx1">
                  <a:lumMod val="75000"/>
                  <a:lumOff val="25000"/>
                </a:schemeClr>
              </a:solidFill>
              <a:latin typeface="NSimSun" panose="02010609030101010101" pitchFamily="49" charset="-122"/>
              <a:ea typeface="NSimSun" panose="02010609030101010101" pitchFamily="49" charset="-122"/>
            </a:endParaRPr>
          </a:p>
          <a:p>
            <a:pPr algn="ctr"/>
            <a:r>
              <a:rPr lang="en-GB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Data = insights</a:t>
            </a:r>
          </a:p>
          <a:p>
            <a:pPr algn="ctr"/>
            <a:endParaRPr lang="en-GB" sz="3200" b="1" dirty="0">
              <a:solidFill>
                <a:schemeClr val="bg1"/>
              </a:solidFill>
              <a:latin typeface="NSimSun" panose="02010609030101010101" pitchFamily="49" charset="-122"/>
              <a:ea typeface="NSimSun" panose="02010609030101010101" pitchFamily="49" charset="-122"/>
            </a:endParaRPr>
          </a:p>
          <a:p>
            <a:pPr algn="ctr"/>
            <a:r>
              <a:rPr lang="en-GB" sz="3200" b="1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Case Study; Consumption Spaces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099CF66-29CE-8CF1-9744-94081A852414}"/>
              </a:ext>
            </a:extLst>
          </p:cNvPr>
          <p:cNvSpPr txBox="1"/>
          <p:nvPr/>
        </p:nvSpPr>
        <p:spPr>
          <a:xfrm>
            <a:off x="152400" y="6244510"/>
            <a:ext cx="10007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New Forms of Data and the Analysis of Cities</a:t>
            </a:r>
          </a:p>
        </p:txBody>
      </p:sp>
    </p:spTree>
    <p:extLst>
      <p:ext uri="{BB962C8B-B14F-4D97-AF65-F5344CB8AC3E}">
        <p14:creationId xmlns:p14="http://schemas.microsoft.com/office/powerpoint/2010/main" val="3661722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sky, outdoor, sunset, nature&#10;&#10;Description automatically generated">
            <a:extLst>
              <a:ext uri="{FF2B5EF4-FFF2-40B4-BE49-F238E27FC236}">
                <a16:creationId xmlns:a16="http://schemas.microsoft.com/office/drawing/2014/main" id="{AAE2C712-F335-9F29-E368-30C2C69E3AF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4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7A7A1C8-D6EF-3698-DF8C-B3165CEA3560}"/>
              </a:ext>
            </a:extLst>
          </p:cNvPr>
          <p:cNvSpPr txBox="1"/>
          <p:nvPr/>
        </p:nvSpPr>
        <p:spPr>
          <a:xfrm>
            <a:off x="127000" y="5537200"/>
            <a:ext cx="10007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New Forms of Data and the Analysis of Cities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D08FE1-E158-3248-7DA9-19E65A86C1B2}"/>
              </a:ext>
            </a:extLst>
          </p:cNvPr>
          <p:cNvSpPr txBox="1"/>
          <p:nvPr/>
        </p:nvSpPr>
        <p:spPr>
          <a:xfrm>
            <a:off x="127000" y="6089877"/>
            <a:ext cx="8153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Patrick Ballantyne, University of Liverpool</a:t>
            </a:r>
          </a:p>
          <a:p>
            <a:r>
              <a:rPr lang="en-GB" sz="1600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P.Ballantyne@liverpool.ac.uk</a:t>
            </a:r>
          </a:p>
        </p:txBody>
      </p:sp>
    </p:spTree>
    <p:extLst>
      <p:ext uri="{BB962C8B-B14F-4D97-AF65-F5344CB8AC3E}">
        <p14:creationId xmlns:p14="http://schemas.microsoft.com/office/powerpoint/2010/main" val="14523614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E8517D0-0121-169C-8F00-7BABC8D156C6}"/>
              </a:ext>
            </a:extLst>
          </p:cNvPr>
          <p:cNvSpPr txBox="1"/>
          <p:nvPr/>
        </p:nvSpPr>
        <p:spPr>
          <a:xfrm>
            <a:off x="152400" y="6244510"/>
            <a:ext cx="10007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New Forms of Data and the Analysis of Cities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64C47F-6617-E108-B39E-EF5CF9A35010}"/>
              </a:ext>
            </a:extLst>
          </p:cNvPr>
          <p:cNvSpPr txBox="1"/>
          <p:nvPr/>
        </p:nvSpPr>
        <p:spPr>
          <a:xfrm>
            <a:off x="-673100" y="151825"/>
            <a:ext cx="35941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About Me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54589A6-C9F6-391B-3393-8C9359A0EA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0789" y="0"/>
            <a:ext cx="5291211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91C8ABD-CC8E-90BB-AC44-5C87C1F61F30}"/>
              </a:ext>
            </a:extLst>
          </p:cNvPr>
          <p:cNvSpPr txBox="1"/>
          <p:nvPr/>
        </p:nvSpPr>
        <p:spPr>
          <a:xfrm>
            <a:off x="792854" y="3723381"/>
            <a:ext cx="529121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Research Interests:</a:t>
            </a:r>
          </a:p>
          <a:p>
            <a:r>
              <a:rPr lang="en-GB" sz="2000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Retail, COVID-19, Geodemographics,</a:t>
            </a:r>
          </a:p>
          <a:p>
            <a:r>
              <a:rPr lang="en-GB" sz="2000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Consumer, Location and Mobility Data</a:t>
            </a:r>
            <a:endParaRPr lang="en-GB" sz="1600" dirty="0">
              <a:solidFill>
                <a:schemeClr val="bg1"/>
              </a:solidFill>
              <a:latin typeface="NSimSun" panose="02010609030101010101" pitchFamily="49" charset="-122"/>
              <a:ea typeface="NSimSun" panose="02010609030101010101" pitchFamily="49" charset="-122"/>
            </a:endParaRPr>
          </a:p>
          <a:p>
            <a:endParaRPr lang="en-GB" sz="2000" dirty="0">
              <a:solidFill>
                <a:schemeClr val="bg1"/>
              </a:solidFill>
              <a:latin typeface="Univers Light" panose="020B0403020202020204" pitchFamily="34" charset="0"/>
              <a:ea typeface="Dotum" panose="020B0503020000020004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3F6CE9A-DA59-178A-BDF7-069EB601A293}"/>
              </a:ext>
            </a:extLst>
          </p:cNvPr>
          <p:cNvSpPr txBox="1"/>
          <p:nvPr/>
        </p:nvSpPr>
        <p:spPr>
          <a:xfrm>
            <a:off x="792854" y="1675705"/>
            <a:ext cx="5597436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Postdoctoral Research Fellow:</a:t>
            </a:r>
          </a:p>
          <a:p>
            <a:r>
              <a:rPr lang="en-GB" sz="2000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Geographic Data Science Lab,</a:t>
            </a:r>
            <a:br>
              <a:rPr lang="en-GB" sz="2000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</a:br>
            <a:r>
              <a:rPr lang="en-GB" sz="2000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University of Liverpool</a:t>
            </a:r>
            <a:endParaRPr lang="en-GB" sz="1600" dirty="0">
              <a:solidFill>
                <a:schemeClr val="bg1"/>
              </a:solidFill>
              <a:latin typeface="NSimSun" panose="02010609030101010101" pitchFamily="49" charset="-122"/>
              <a:ea typeface="NSimSun" panose="0201060903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761154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E8517D0-0121-169C-8F00-7BABC8D156C6}"/>
              </a:ext>
            </a:extLst>
          </p:cNvPr>
          <p:cNvSpPr txBox="1"/>
          <p:nvPr/>
        </p:nvSpPr>
        <p:spPr>
          <a:xfrm>
            <a:off x="152400" y="6244510"/>
            <a:ext cx="10007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New Forms of Data and the Analysis of Cities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64C47F-6617-E108-B39E-EF5CF9A35010}"/>
              </a:ext>
            </a:extLst>
          </p:cNvPr>
          <p:cNvSpPr txBox="1"/>
          <p:nvPr/>
        </p:nvSpPr>
        <p:spPr>
          <a:xfrm>
            <a:off x="-673100" y="151825"/>
            <a:ext cx="35941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About Me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54589A6-C9F6-391B-3393-8C9359A0EA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0789" y="0"/>
            <a:ext cx="5291211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ED8FE27-E5EE-FFF2-97B8-BCC7BDEC7C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490" b="17241"/>
          <a:stretch/>
        </p:blipFill>
        <p:spPr>
          <a:xfrm>
            <a:off x="973121" y="1713507"/>
            <a:ext cx="4907371" cy="3193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94543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564C47F-6617-E108-B39E-EF5CF9A35010}"/>
              </a:ext>
            </a:extLst>
          </p:cNvPr>
          <p:cNvSpPr txBox="1"/>
          <p:nvPr/>
        </p:nvSpPr>
        <p:spPr>
          <a:xfrm>
            <a:off x="-673100" y="151825"/>
            <a:ext cx="35941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Overview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A4A3D17-A9D9-4510-810E-69C1EA5A684F}"/>
              </a:ext>
            </a:extLst>
          </p:cNvPr>
          <p:cNvSpPr txBox="1"/>
          <p:nvPr/>
        </p:nvSpPr>
        <p:spPr>
          <a:xfrm>
            <a:off x="152400" y="6244510"/>
            <a:ext cx="10007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New Forms of Data and the Analysis of Cities</a:t>
            </a:r>
          </a:p>
        </p:txBody>
      </p:sp>
    </p:spTree>
    <p:extLst>
      <p:ext uri="{BB962C8B-B14F-4D97-AF65-F5344CB8AC3E}">
        <p14:creationId xmlns:p14="http://schemas.microsoft.com/office/powerpoint/2010/main" val="19362909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564C47F-6617-E108-B39E-EF5CF9A35010}"/>
              </a:ext>
            </a:extLst>
          </p:cNvPr>
          <p:cNvSpPr txBox="1"/>
          <p:nvPr/>
        </p:nvSpPr>
        <p:spPr>
          <a:xfrm>
            <a:off x="-673100" y="151825"/>
            <a:ext cx="35941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Overview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45F15A-BD16-A9A6-85F2-62729B323B33}"/>
              </a:ext>
            </a:extLst>
          </p:cNvPr>
          <p:cNvSpPr txBox="1"/>
          <p:nvPr/>
        </p:nvSpPr>
        <p:spPr>
          <a:xfrm>
            <a:off x="2804160" y="1472625"/>
            <a:ext cx="668528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Cities; form and function</a:t>
            </a:r>
          </a:p>
          <a:p>
            <a:pPr algn="ctr"/>
            <a:endParaRPr lang="en-GB" sz="3200" b="1" dirty="0">
              <a:solidFill>
                <a:schemeClr val="bg1"/>
              </a:solidFill>
              <a:latin typeface="NSimSun" panose="02010609030101010101" pitchFamily="49" charset="-122"/>
              <a:ea typeface="NSimSun" panose="02010609030101010101" pitchFamily="49" charset="-122"/>
            </a:endParaRPr>
          </a:p>
          <a:p>
            <a:pPr algn="ctr"/>
            <a:r>
              <a:rPr lang="en-GB" sz="3200" b="1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New forms of data</a:t>
            </a:r>
          </a:p>
          <a:p>
            <a:pPr algn="ctr"/>
            <a:endParaRPr lang="en-GB" sz="3200" b="1" dirty="0">
              <a:solidFill>
                <a:schemeClr val="bg1"/>
              </a:solidFill>
              <a:latin typeface="NSimSun" panose="02010609030101010101" pitchFamily="49" charset="-122"/>
              <a:ea typeface="NSimSun" panose="02010609030101010101" pitchFamily="49" charset="-122"/>
            </a:endParaRPr>
          </a:p>
          <a:p>
            <a:pPr algn="ctr"/>
            <a:r>
              <a:rPr lang="en-GB" sz="3200" b="1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Data = insights</a:t>
            </a:r>
          </a:p>
          <a:p>
            <a:pPr algn="ctr"/>
            <a:endParaRPr lang="en-GB" sz="3200" b="1" dirty="0">
              <a:solidFill>
                <a:schemeClr val="bg1"/>
              </a:solidFill>
              <a:latin typeface="NSimSun" panose="02010609030101010101" pitchFamily="49" charset="-122"/>
              <a:ea typeface="NSimSun" panose="02010609030101010101" pitchFamily="49" charset="-122"/>
            </a:endParaRPr>
          </a:p>
          <a:p>
            <a:pPr algn="ctr"/>
            <a:r>
              <a:rPr lang="en-GB" sz="3200" b="1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Case Study; Consumption Spaces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099CF66-29CE-8CF1-9744-94081A852414}"/>
              </a:ext>
            </a:extLst>
          </p:cNvPr>
          <p:cNvSpPr txBox="1"/>
          <p:nvPr/>
        </p:nvSpPr>
        <p:spPr>
          <a:xfrm>
            <a:off x="152400" y="6244510"/>
            <a:ext cx="10007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New Forms of Data and the Analysis of Cities</a:t>
            </a:r>
          </a:p>
        </p:txBody>
      </p:sp>
    </p:spTree>
    <p:extLst>
      <p:ext uri="{BB962C8B-B14F-4D97-AF65-F5344CB8AC3E}">
        <p14:creationId xmlns:p14="http://schemas.microsoft.com/office/powerpoint/2010/main" val="27220882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outdoor, city, several&#10;&#10;Description automatically generated">
            <a:extLst>
              <a:ext uri="{FF2B5EF4-FFF2-40B4-BE49-F238E27FC236}">
                <a16:creationId xmlns:a16="http://schemas.microsoft.com/office/drawing/2014/main" id="{3FA6BE67-908F-0123-4AB5-A306BB7828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868"/>
          <a:stretch/>
        </p:blipFill>
        <p:spPr>
          <a:xfrm>
            <a:off x="233535" y="1006925"/>
            <a:ext cx="4426095" cy="236349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564C47F-6617-E108-B39E-EF5CF9A35010}"/>
              </a:ext>
            </a:extLst>
          </p:cNvPr>
          <p:cNvSpPr txBox="1"/>
          <p:nvPr/>
        </p:nvSpPr>
        <p:spPr>
          <a:xfrm>
            <a:off x="-673100" y="151825"/>
            <a:ext cx="35941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Cities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099CF66-29CE-8CF1-9744-94081A852414}"/>
              </a:ext>
            </a:extLst>
          </p:cNvPr>
          <p:cNvSpPr txBox="1"/>
          <p:nvPr/>
        </p:nvSpPr>
        <p:spPr>
          <a:xfrm>
            <a:off x="152400" y="6244510"/>
            <a:ext cx="10007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New Forms of Data and the Analysis of Cities</a:t>
            </a:r>
          </a:p>
        </p:txBody>
      </p:sp>
      <p:pic>
        <p:nvPicPr>
          <p:cNvPr id="10" name="Picture 9" descr="A picture containing building, building material, brick, stone&#10;&#10;Description automatically generated">
            <a:extLst>
              <a:ext uri="{FF2B5EF4-FFF2-40B4-BE49-F238E27FC236}">
                <a16:creationId xmlns:a16="http://schemas.microsoft.com/office/drawing/2014/main" id="{FF9DC4EA-8E6B-56D8-E1EC-BB3EE194DD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4234" y="3324397"/>
            <a:ext cx="4426095" cy="2950730"/>
          </a:xfrm>
          <a:prstGeom prst="rect">
            <a:avLst/>
          </a:prstGeom>
        </p:spPr>
      </p:pic>
      <p:pic>
        <p:nvPicPr>
          <p:cNvPr id="12" name="Picture 11" descr="A picture containing outdoor, mountain, nature, hill&#10;&#10;Description automatically generated">
            <a:extLst>
              <a:ext uri="{FF2B5EF4-FFF2-40B4-BE49-F238E27FC236}">
                <a16:creationId xmlns:a16="http://schemas.microsoft.com/office/drawing/2014/main" id="{93DAA95C-5DA1-BF2B-F1EF-490CED6A4B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9399" y="1702528"/>
            <a:ext cx="2874835" cy="383311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FF02751-4020-B670-63A7-B545E390DA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4234" y="1006925"/>
            <a:ext cx="4414231" cy="2317471"/>
          </a:xfrm>
          <a:prstGeom prst="rect">
            <a:avLst/>
          </a:prstGeom>
        </p:spPr>
      </p:pic>
      <p:pic>
        <p:nvPicPr>
          <p:cNvPr id="17" name="Picture 16" descr="A picture containing sky, outdoor, city, day&#10;&#10;Description automatically generated">
            <a:extLst>
              <a:ext uri="{FF2B5EF4-FFF2-40B4-BE49-F238E27FC236}">
                <a16:creationId xmlns:a16="http://schemas.microsoft.com/office/drawing/2014/main" id="{B7BC4675-C85A-FD56-3670-6BF012CC61F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969"/>
          <a:stretch/>
        </p:blipFill>
        <p:spPr>
          <a:xfrm>
            <a:off x="246876" y="3370423"/>
            <a:ext cx="4412753" cy="2714022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DAD595A-E0D1-EFB2-61E6-941F8E5190FC}"/>
              </a:ext>
            </a:extLst>
          </p:cNvPr>
          <p:cNvSpPr txBox="1"/>
          <p:nvPr/>
        </p:nvSpPr>
        <p:spPr>
          <a:xfrm>
            <a:off x="3649133" y="3071858"/>
            <a:ext cx="11641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London, UK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6F79BBD-B425-4FE9-5DC4-2911356B56CB}"/>
              </a:ext>
            </a:extLst>
          </p:cNvPr>
          <p:cNvSpPr txBox="1"/>
          <p:nvPr/>
        </p:nvSpPr>
        <p:spPr>
          <a:xfrm>
            <a:off x="6380066" y="1702528"/>
            <a:ext cx="11641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Tokyo, Japan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D648DF9-9B48-E8F2-4DA3-C5D260ECE95E}"/>
              </a:ext>
            </a:extLst>
          </p:cNvPr>
          <p:cNvSpPr txBox="1"/>
          <p:nvPr/>
        </p:nvSpPr>
        <p:spPr>
          <a:xfrm>
            <a:off x="3179233" y="3391987"/>
            <a:ext cx="16975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Sao Paulo, Brazil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50F0561-5D6F-0343-377F-2A3FC9A0742E}"/>
              </a:ext>
            </a:extLst>
          </p:cNvPr>
          <p:cNvSpPr txBox="1"/>
          <p:nvPr/>
        </p:nvSpPr>
        <p:spPr>
          <a:xfrm>
            <a:off x="7532370" y="3047397"/>
            <a:ext cx="16975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Liverpool, UK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0E4DD68-DE7D-3B26-5CBD-C939886A63E6}"/>
              </a:ext>
            </a:extLst>
          </p:cNvPr>
          <p:cNvSpPr txBox="1"/>
          <p:nvPr/>
        </p:nvSpPr>
        <p:spPr>
          <a:xfrm>
            <a:off x="10541000" y="6259328"/>
            <a:ext cx="16975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Barcelona, Spain</a:t>
            </a:r>
          </a:p>
        </p:txBody>
      </p:sp>
    </p:spTree>
    <p:extLst>
      <p:ext uri="{BB962C8B-B14F-4D97-AF65-F5344CB8AC3E}">
        <p14:creationId xmlns:p14="http://schemas.microsoft.com/office/powerpoint/2010/main" val="24125126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564C47F-6617-E108-B39E-EF5CF9A35010}"/>
              </a:ext>
            </a:extLst>
          </p:cNvPr>
          <p:cNvSpPr txBox="1"/>
          <p:nvPr/>
        </p:nvSpPr>
        <p:spPr>
          <a:xfrm>
            <a:off x="-673100" y="151825"/>
            <a:ext cx="35941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Cities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099CF66-29CE-8CF1-9744-94081A852414}"/>
              </a:ext>
            </a:extLst>
          </p:cNvPr>
          <p:cNvSpPr txBox="1"/>
          <p:nvPr/>
        </p:nvSpPr>
        <p:spPr>
          <a:xfrm>
            <a:off x="152400" y="6244510"/>
            <a:ext cx="10007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New Forms of Data and the Analysis of Cities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4E2709-F441-1647-D104-CB4B934676EB}"/>
              </a:ext>
            </a:extLst>
          </p:cNvPr>
          <p:cNvSpPr txBox="1"/>
          <p:nvPr/>
        </p:nvSpPr>
        <p:spPr>
          <a:xfrm>
            <a:off x="2753360" y="2613392"/>
            <a:ext cx="66852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Urban Form and Function </a:t>
            </a:r>
          </a:p>
        </p:txBody>
      </p:sp>
    </p:spTree>
    <p:extLst>
      <p:ext uri="{BB962C8B-B14F-4D97-AF65-F5344CB8AC3E}">
        <p14:creationId xmlns:p14="http://schemas.microsoft.com/office/powerpoint/2010/main" val="27181727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564C47F-6617-E108-B39E-EF5CF9A35010}"/>
              </a:ext>
            </a:extLst>
          </p:cNvPr>
          <p:cNvSpPr txBox="1"/>
          <p:nvPr/>
        </p:nvSpPr>
        <p:spPr>
          <a:xfrm>
            <a:off x="-673100" y="151825"/>
            <a:ext cx="35941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Cities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099CF66-29CE-8CF1-9744-94081A852414}"/>
              </a:ext>
            </a:extLst>
          </p:cNvPr>
          <p:cNvSpPr txBox="1"/>
          <p:nvPr/>
        </p:nvSpPr>
        <p:spPr>
          <a:xfrm>
            <a:off x="152400" y="6244510"/>
            <a:ext cx="10007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New Forms of Data and the Analysis of Cities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D24D91-AAE5-2AAE-757E-5E39D8B3B84E}"/>
              </a:ext>
            </a:extLst>
          </p:cNvPr>
          <p:cNvSpPr txBox="1"/>
          <p:nvPr/>
        </p:nvSpPr>
        <p:spPr>
          <a:xfrm>
            <a:off x="2584027" y="3972293"/>
            <a:ext cx="66852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solidFill>
                  <a:schemeClr val="accent2">
                    <a:lumMod val="75000"/>
                  </a:schemeClr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“The shape and/or structure of anything...”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4E2709-F441-1647-D104-CB4B934676EB}"/>
              </a:ext>
            </a:extLst>
          </p:cNvPr>
          <p:cNvSpPr txBox="1"/>
          <p:nvPr/>
        </p:nvSpPr>
        <p:spPr>
          <a:xfrm>
            <a:off x="2753360" y="2593319"/>
            <a:ext cx="66852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Urban </a:t>
            </a:r>
            <a:r>
              <a:rPr lang="en-GB" sz="3200" b="1" dirty="0">
                <a:solidFill>
                  <a:schemeClr val="accent2">
                    <a:lumMod val="75000"/>
                  </a:schemeClr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Form</a:t>
            </a:r>
            <a:r>
              <a:rPr lang="en-GB" sz="3200" b="1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 and Function </a:t>
            </a:r>
          </a:p>
        </p:txBody>
      </p:sp>
    </p:spTree>
    <p:extLst>
      <p:ext uri="{BB962C8B-B14F-4D97-AF65-F5344CB8AC3E}">
        <p14:creationId xmlns:p14="http://schemas.microsoft.com/office/powerpoint/2010/main" val="41508415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564C47F-6617-E108-B39E-EF5CF9A35010}"/>
              </a:ext>
            </a:extLst>
          </p:cNvPr>
          <p:cNvSpPr txBox="1"/>
          <p:nvPr/>
        </p:nvSpPr>
        <p:spPr>
          <a:xfrm>
            <a:off x="-673100" y="151825"/>
            <a:ext cx="35941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Cities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099CF66-29CE-8CF1-9744-94081A852414}"/>
              </a:ext>
            </a:extLst>
          </p:cNvPr>
          <p:cNvSpPr txBox="1"/>
          <p:nvPr/>
        </p:nvSpPr>
        <p:spPr>
          <a:xfrm>
            <a:off x="152400" y="6244510"/>
            <a:ext cx="10007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New Forms of Data and the Analysis of Cities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D24D91-AAE5-2AAE-757E-5E39D8B3B84E}"/>
              </a:ext>
            </a:extLst>
          </p:cNvPr>
          <p:cNvSpPr txBox="1"/>
          <p:nvPr/>
        </p:nvSpPr>
        <p:spPr>
          <a:xfrm>
            <a:off x="2584027" y="3972293"/>
            <a:ext cx="66852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“The shape and/or structure of anything...”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4E2709-F441-1647-D104-CB4B934676EB}"/>
              </a:ext>
            </a:extLst>
          </p:cNvPr>
          <p:cNvSpPr txBox="1"/>
          <p:nvPr/>
        </p:nvSpPr>
        <p:spPr>
          <a:xfrm>
            <a:off x="2753360" y="2613392"/>
            <a:ext cx="66852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Urban Form and </a:t>
            </a:r>
            <a:r>
              <a:rPr lang="en-GB" sz="3200" b="1" dirty="0">
                <a:solidFill>
                  <a:schemeClr val="accent2">
                    <a:lumMod val="75000"/>
                  </a:schemeClr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Function</a:t>
            </a:r>
            <a:r>
              <a:rPr lang="en-GB" sz="3200" b="1" dirty="0">
                <a:solidFill>
                  <a:schemeClr val="bg1"/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2BF8807-4355-8CD0-9ED6-C80E029FAAAE}"/>
              </a:ext>
            </a:extLst>
          </p:cNvPr>
          <p:cNvSpPr txBox="1"/>
          <p:nvPr/>
        </p:nvSpPr>
        <p:spPr>
          <a:xfrm>
            <a:off x="2584027" y="1197942"/>
            <a:ext cx="66852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solidFill>
                  <a:schemeClr val="accent2">
                    <a:lumMod val="75000"/>
                  </a:schemeClr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“The natural, proper or characteristic </a:t>
            </a:r>
            <a:br>
              <a:rPr lang="en-GB" sz="2000" b="1" dirty="0">
                <a:solidFill>
                  <a:schemeClr val="accent2">
                    <a:lumMod val="75000"/>
                  </a:schemeClr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</a:br>
            <a:r>
              <a:rPr lang="en-GB" sz="2000" b="1" dirty="0">
                <a:solidFill>
                  <a:schemeClr val="accent2">
                    <a:lumMod val="75000"/>
                  </a:schemeClr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action of anything...”</a:t>
            </a:r>
          </a:p>
        </p:txBody>
      </p:sp>
    </p:spTree>
    <p:extLst>
      <p:ext uri="{BB962C8B-B14F-4D97-AF65-F5344CB8AC3E}">
        <p14:creationId xmlns:p14="http://schemas.microsoft.com/office/powerpoint/2010/main" val="17170030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</TotalTime>
  <Words>515</Words>
  <Application>Microsoft Office PowerPoint</Application>
  <PresentationFormat>Widescreen</PresentationFormat>
  <Paragraphs>93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NSimSun</vt:lpstr>
      <vt:lpstr>Arial</vt:lpstr>
      <vt:lpstr>Calibri</vt:lpstr>
      <vt:lpstr>Calibri Light</vt:lpstr>
      <vt:lpstr>Univers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patrick ballantyne</dc:creator>
  <cp:lastModifiedBy>patrick ballantyne</cp:lastModifiedBy>
  <cp:revision>36</cp:revision>
  <dcterms:created xsi:type="dcterms:W3CDTF">2022-08-01T13:29:58Z</dcterms:created>
  <dcterms:modified xsi:type="dcterms:W3CDTF">2022-08-09T13:08:52Z</dcterms:modified>
</cp:coreProperties>
</file>

<file path=docProps/thumbnail.jpeg>
</file>